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sldImg"/>
          </p:nvPr>
        </p:nvSpPr>
        <p:spPr>
          <a:xfrm>
            <a:off x="1143000" y="685800"/>
            <a:ext cx="4572000" cy="3429000"/>
          </a:xfrm>
          <a:prstGeom prst="rect">
            <a:avLst/>
          </a:prstGeom>
        </p:spPr>
        <p:txBody>
          <a:bodyPr/>
          <a:lstStyle/>
          <a:p>
            <a:pPr/>
          </a:p>
        </p:txBody>
      </p:sp>
      <p:sp>
        <p:nvSpPr>
          <p:cNvPr id="190" name="Shape 1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p:nvPr>
            <p:ph type="title"/>
          </p:nvPr>
        </p:nvSpPr>
        <p:spPr>
          <a:prstGeom prst="rect">
            <a:avLst/>
          </a:prstGeom>
        </p:spPr>
        <p:txBody>
          <a:bodyPr/>
          <a:lstStyle/>
          <a:p>
            <a:pPr/>
            <a:r>
              <a:t>Title Text</a:t>
            </a:r>
          </a:p>
        </p:txBody>
      </p:sp>
      <p:sp>
        <p:nvSpPr>
          <p:cNvPr id="20" name="Body Level One…"/>
          <p:cNvSpPr/>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18"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20"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1" name="Title Text"/>
          <p:cNvSpPr/>
          <p:nvPr>
            <p:ph type="title"/>
          </p:nvPr>
        </p:nvSpPr>
        <p:spPr>
          <a:prstGeom prst="rect">
            <a:avLst/>
          </a:prstGeom>
        </p:spPr>
        <p:txBody>
          <a:bodyPr/>
          <a:lstStyle>
            <a:lvl1pPr defTabSz="914400">
              <a:lnSpc>
                <a:spcPct val="90000"/>
              </a:lnSpc>
            </a:lvl1pPr>
          </a:lstStyle>
          <a:p>
            <a:pPr/>
            <a:r>
              <a:t>Title Text</a:t>
            </a:r>
          </a:p>
        </p:txBody>
      </p:sp>
      <p:sp>
        <p:nvSpPr>
          <p:cNvPr id="12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9"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0"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31"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2"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13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4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4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8" name="Title 1"/>
          <p:cNvSpPr/>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49"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50"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51" name="Body Level One…"/>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53" name="Content Placeholder 8" descr="Content Placeholder 8"/>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15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2"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3" name="Title Text"/>
          <p:cNvSpPr/>
          <p:nvPr>
            <p:ph type="title"/>
          </p:nvPr>
        </p:nvSpPr>
        <p:spPr>
          <a:prstGeom prst="rect">
            <a:avLst/>
          </a:prstGeom>
        </p:spPr>
        <p:txBody>
          <a:bodyPr/>
          <a:lstStyle>
            <a:lvl1pPr defTabSz="914400">
              <a:lnSpc>
                <a:spcPct val="90000"/>
              </a:lnSpc>
            </a:lvl1pPr>
          </a:lstStyle>
          <a:p>
            <a:pPr/>
            <a:r>
              <a:t>Title Text</a:t>
            </a:r>
          </a:p>
        </p:txBody>
      </p:sp>
      <p:sp>
        <p:nvSpPr>
          <p:cNvPr id="16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7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2"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3" name="Straight Connector 8"/>
          <p:cNvSpPr/>
          <p:nvPr/>
        </p:nvSpPr>
        <p:spPr>
          <a:xfrm>
            <a:off x="0" y="653853"/>
            <a:ext cx="9144000" cy="1"/>
          </a:xfrm>
          <a:prstGeom prst="line">
            <a:avLst/>
          </a:prstGeom>
          <a:ln w="41275">
            <a:solidFill>
              <a:srgbClr val="BF5700"/>
            </a:solidFill>
            <a:miter/>
          </a:ln>
        </p:spPr>
        <p:txBody>
          <a:bodyPr lIns="45719" rIns="45719"/>
          <a:lstStyle/>
          <a:p>
            <a:pPr/>
          </a:p>
        </p:txBody>
      </p:sp>
      <p:sp>
        <p:nvSpPr>
          <p:cNvPr id="174"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17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8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p:nvPr>
            <p:ph type="title"/>
          </p:nvPr>
        </p:nvSpPr>
        <p:spPr>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0"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5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9"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60"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61" name="Title 1"/>
          <p:cNvSpPr/>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62"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3"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64" name="Body Level One…"/>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5"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6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73"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7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75"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76" name="Title Text"/>
          <p:cNvSpPr/>
          <p:nvPr>
            <p:ph type="title"/>
          </p:nvPr>
        </p:nvSpPr>
        <p:spPr>
          <a:prstGeom prst="rect">
            <a:avLst/>
          </a:prstGeom>
        </p:spPr>
        <p:txBody>
          <a:bodyPr/>
          <a:lstStyle>
            <a:lvl1pPr defTabSz="914400">
              <a:lnSpc>
                <a:spcPct val="90000"/>
              </a:lnSpc>
            </a:lvl1pPr>
          </a:lstStyle>
          <a:p>
            <a:pPr/>
            <a:r>
              <a:t>Title Text</a:t>
            </a:r>
          </a:p>
        </p:txBody>
      </p:sp>
      <p:sp>
        <p:nvSpPr>
          <p:cNvPr id="7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84"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85" name="TextBox 1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86"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87" name="Straight Connector 8"/>
          <p:cNvSpPr/>
          <p:nvPr/>
        </p:nvSpPr>
        <p:spPr>
          <a:xfrm>
            <a:off x="0" y="653853"/>
            <a:ext cx="9144000" cy="1"/>
          </a:xfrm>
          <a:prstGeom prst="line">
            <a:avLst/>
          </a:prstGeom>
          <a:ln w="41275">
            <a:solidFill>
              <a:srgbClr val="C83232"/>
            </a:solidFill>
            <a:miter/>
          </a:ln>
        </p:spPr>
        <p:txBody>
          <a:bodyPr lIns="45719" rIns="45719"/>
          <a:lstStyle/>
          <a:p>
            <a:pPr/>
          </a:p>
        </p:txBody>
      </p:sp>
      <p:pic>
        <p:nvPicPr>
          <p:cNvPr id="88"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89"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9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04"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0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06" name="Title 1"/>
          <p:cNvSpPr/>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07"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08"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09" name="Body Level One…"/>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0"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1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gif"/><Relationship Id="rId6" Type="http://schemas.openxmlformats.org/officeDocument/2006/relationships/image" Target="../media/image1.jpeg"/><Relationship Id="rId7" Type="http://schemas.openxmlformats.org/officeDocument/2006/relationships/image" Target="../media/image2.jpeg"/><Relationship Id="rId8"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g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mailto:blahston@gmail.com" TargetMode="External"/><Relationship Id="rId3" Type="http://schemas.openxmlformats.org/officeDocument/2006/relationships/hyperlink" Target="mailto:blahby@gmail.com" TargetMode="External"/><Relationship Id="rId4" Type="http://schemas.openxmlformats.org/officeDocument/2006/relationships/hyperlink" Target="mailto:blahby231@gmail.com"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g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g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Title 1"/>
          <p:cNvSpPr/>
          <p:nvPr>
            <p:ph type="title"/>
          </p:nvPr>
        </p:nvSpPr>
        <p:spPr>
          <a:xfrm>
            <a:off x="390606" y="2953542"/>
            <a:ext cx="8229601" cy="871859"/>
          </a:xfrm>
          <a:prstGeom prst="rect">
            <a:avLst/>
          </a:prstGeom>
        </p:spPr>
        <p:txBody>
          <a:bodyPr/>
          <a:lstStyle/>
          <a:p>
            <a:pPr/>
            <a:r>
              <a:t>Masters of MongoDB</a:t>
            </a:r>
          </a:p>
        </p:txBody>
      </p:sp>
      <p:sp>
        <p:nvSpPr>
          <p:cNvPr id="193" name="Text Placeholder 2"/>
          <p:cNvSpPr/>
          <p:nvPr>
            <p:ph type="body" sz="quarter" idx="1"/>
          </p:nvPr>
        </p:nvSpPr>
        <p:spPr>
          <a:prstGeom prst="rect">
            <a:avLst/>
          </a:prstGeom>
        </p:spPr>
        <p:txBody>
          <a:bodyPr/>
          <a:lstStyle/>
          <a:p>
            <a:pPr/>
            <a:r>
              <a:t>May 23, 2017</a:t>
            </a:r>
          </a:p>
        </p:txBody>
      </p:sp>
      <p:sp>
        <p:nvSpPr>
          <p:cNvPr id="19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54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itle 1"/>
          <p:cNvSpPr/>
          <p:nvPr>
            <p:ph type="title"/>
          </p:nvPr>
        </p:nvSpPr>
        <p:spPr>
          <a:xfrm>
            <a:off x="304799" y="-1"/>
            <a:ext cx="5470528" cy="653856"/>
          </a:xfrm>
          <a:prstGeom prst="rect">
            <a:avLst/>
          </a:prstGeom>
        </p:spPr>
        <p:txBody>
          <a:bodyPr/>
          <a:lstStyle/>
          <a:p>
            <a:pPr/>
            <a:r>
              <a:t>The Road Ahead…</a:t>
            </a:r>
          </a:p>
        </p:txBody>
      </p:sp>
      <p:pic>
        <p:nvPicPr>
          <p:cNvPr id="219" name="Picture 4" descr="Picture 4"/>
          <p:cNvPicPr>
            <a:picLocks noChangeAspect="1"/>
          </p:cNvPicPr>
          <p:nvPr/>
        </p:nvPicPr>
        <p:blipFill>
          <a:blip r:embed="rId2">
            <a:extLst/>
          </a:blip>
          <a:stretch>
            <a:fillRect/>
          </a:stretch>
        </p:blipFill>
        <p:spPr>
          <a:xfrm>
            <a:off x="4191000" y="938015"/>
            <a:ext cx="1072861" cy="1257301"/>
          </a:xfrm>
          <a:prstGeom prst="rect">
            <a:avLst/>
          </a:prstGeom>
          <a:ln w="12700">
            <a:miter lim="400000"/>
          </a:ln>
        </p:spPr>
      </p:pic>
      <p:pic>
        <p:nvPicPr>
          <p:cNvPr id="220" name="Picture 8" descr="Picture 8"/>
          <p:cNvPicPr>
            <a:picLocks noChangeAspect="1"/>
          </p:cNvPicPr>
          <p:nvPr/>
        </p:nvPicPr>
        <p:blipFill>
          <a:blip r:embed="rId3">
            <a:extLst/>
          </a:blip>
          <a:stretch>
            <a:fillRect/>
          </a:stretch>
        </p:blipFill>
        <p:spPr>
          <a:xfrm>
            <a:off x="5562600" y="2195315"/>
            <a:ext cx="1580621" cy="889100"/>
          </a:xfrm>
          <a:prstGeom prst="rect">
            <a:avLst/>
          </a:prstGeom>
          <a:ln w="12700">
            <a:miter lim="400000"/>
          </a:ln>
        </p:spPr>
      </p:pic>
      <p:sp>
        <p:nvSpPr>
          <p:cNvPr id="221" name="Content Placeholder 2"/>
          <p:cNvSpPr/>
          <p:nvPr/>
        </p:nvSpPr>
        <p:spPr>
          <a:xfrm>
            <a:off x="360952" y="938015"/>
            <a:ext cx="3976255"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a:latin typeface="Arial"/>
                <a:ea typeface="Arial"/>
                <a:cs typeface="Arial"/>
                <a:sym typeface="Arial"/>
              </a:defRPr>
            </a:lvl1pPr>
          </a:lstStyle>
          <a:p>
            <a:pPr/>
            <a:r>
              <a:t>Your Castle of Knowledge</a:t>
            </a:r>
          </a:p>
        </p:txBody>
      </p:sp>
      <p:sp>
        <p:nvSpPr>
          <p:cNvPr id="222" name="Curved Connector 5"/>
          <p:cNvSpPr/>
          <p:nvPr/>
        </p:nvSpPr>
        <p:spPr>
          <a:xfrm>
            <a:off x="5230800" y="1461220"/>
            <a:ext cx="1122111" cy="73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sp>
        <p:nvSpPr>
          <p:cNvPr id="223" name="Curved Connector 15"/>
          <p:cNvSpPr/>
          <p:nvPr/>
        </p:nvSpPr>
        <p:spPr>
          <a:xfrm>
            <a:off x="7148093" y="2643186"/>
            <a:ext cx="1089051" cy="628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pic>
        <p:nvPicPr>
          <p:cNvPr id="224" name="Picture 10" descr="Picture 10"/>
          <p:cNvPicPr>
            <a:picLocks noChangeAspect="1"/>
          </p:cNvPicPr>
          <p:nvPr/>
        </p:nvPicPr>
        <p:blipFill>
          <a:blip r:embed="rId4">
            <a:extLst/>
          </a:blip>
          <a:stretch>
            <a:fillRect/>
          </a:stretch>
        </p:blipFill>
        <p:spPr>
          <a:xfrm>
            <a:off x="6722177" y="4906036"/>
            <a:ext cx="1468656" cy="1327826"/>
          </a:xfrm>
          <a:prstGeom prst="rect">
            <a:avLst/>
          </a:prstGeom>
          <a:ln w="12700">
            <a:miter lim="400000"/>
          </a:ln>
        </p:spPr>
      </p:pic>
      <p:sp>
        <p:nvSpPr>
          <p:cNvPr id="225" name="Curved Connector 18"/>
          <p:cNvSpPr/>
          <p:nvPr/>
        </p:nvSpPr>
        <p:spPr>
          <a:xfrm rot="5400000">
            <a:off x="7220705" y="3930110"/>
            <a:ext cx="1226839" cy="806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26" name="Picture 12" descr="Picture 12"/>
          <p:cNvPicPr>
            <a:picLocks noChangeAspect="1"/>
          </p:cNvPicPr>
          <p:nvPr/>
        </p:nvPicPr>
        <p:blipFill>
          <a:blip r:embed="rId5">
            <a:extLst/>
          </a:blip>
          <a:stretch>
            <a:fillRect/>
          </a:stretch>
        </p:blipFill>
        <p:spPr>
          <a:xfrm>
            <a:off x="4267200" y="4275709"/>
            <a:ext cx="1239367" cy="925851"/>
          </a:xfrm>
          <a:prstGeom prst="rect">
            <a:avLst/>
          </a:prstGeom>
          <a:ln w="12700">
            <a:miter lim="400000"/>
          </a:ln>
        </p:spPr>
      </p:pic>
      <p:sp>
        <p:nvSpPr>
          <p:cNvPr id="234" name="Curved Connector 23"/>
          <p:cNvSpPr/>
          <p:nvPr/>
        </p:nvSpPr>
        <p:spPr>
          <a:xfrm>
            <a:off x="5506566" y="4939111"/>
            <a:ext cx="1215612" cy="3932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400" y="14400"/>
                  <a:pt x="7200" y="7200"/>
                  <a:pt x="0" y="0"/>
                </a:cubicBezTo>
              </a:path>
            </a:pathLst>
          </a:custGeom>
          <a:ln w="31750">
            <a:solidFill>
              <a:srgbClr val="5B9BD5"/>
            </a:solidFill>
            <a:prstDash val="sysDash"/>
            <a:miter/>
            <a:tailEnd type="triangle"/>
          </a:ln>
        </p:spPr>
        <p:txBody>
          <a:bodyPr/>
          <a:lstStyle/>
          <a:p>
            <a:pPr/>
          </a:p>
        </p:txBody>
      </p:sp>
      <p:sp>
        <p:nvSpPr>
          <p:cNvPr id="228" name="Content Placeholder 2"/>
          <p:cNvSpPr/>
          <p:nvPr/>
        </p:nvSpPr>
        <p:spPr>
          <a:xfrm>
            <a:off x="6545846" y="1008895"/>
            <a:ext cx="2293544"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i="1">
                <a:latin typeface="Arial"/>
                <a:ea typeface="Arial"/>
                <a:cs typeface="Arial"/>
                <a:sym typeface="Arial"/>
              </a:defRPr>
            </a:lvl1pPr>
          </a:lstStyle>
          <a:p>
            <a:pPr/>
            <a:r>
              <a:t>Your Final Journey</a:t>
            </a:r>
          </a:p>
        </p:txBody>
      </p:sp>
      <p:pic>
        <p:nvPicPr>
          <p:cNvPr id="229" name="Picture 14" descr="Picture 14"/>
          <p:cNvPicPr>
            <a:picLocks noChangeAspect="1"/>
          </p:cNvPicPr>
          <p:nvPr/>
        </p:nvPicPr>
        <p:blipFill>
          <a:blip r:embed="rId6">
            <a:extLst/>
          </a:blip>
          <a:stretch>
            <a:fillRect/>
          </a:stretch>
        </p:blipFill>
        <p:spPr>
          <a:xfrm>
            <a:off x="193832" y="4608116"/>
            <a:ext cx="3488830" cy="1487884"/>
          </a:xfrm>
          <a:prstGeom prst="rect">
            <a:avLst/>
          </a:prstGeom>
          <a:ln w="12700">
            <a:miter lim="400000"/>
          </a:ln>
        </p:spPr>
      </p:pic>
      <p:sp>
        <p:nvSpPr>
          <p:cNvPr id="235" name="Curved Connector 36"/>
          <p:cNvSpPr/>
          <p:nvPr/>
        </p:nvSpPr>
        <p:spPr>
          <a:xfrm>
            <a:off x="3682661" y="4867550"/>
            <a:ext cx="584539" cy="1216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7200"/>
                  <a:pt x="7200" y="14400"/>
                  <a:pt x="0" y="21600"/>
                </a:cubicBezTo>
              </a:path>
            </a:pathLst>
          </a:custGeom>
          <a:ln w="31750">
            <a:solidFill>
              <a:srgbClr val="5B9BD5"/>
            </a:solidFill>
            <a:prstDash val="sysDash"/>
            <a:miter/>
            <a:tailEnd type="triangle"/>
          </a:ln>
        </p:spPr>
        <p:txBody>
          <a:bodyPr/>
          <a:lstStyle/>
          <a:p>
            <a:pPr/>
          </a:p>
        </p:txBody>
      </p:sp>
      <p:sp>
        <p:nvSpPr>
          <p:cNvPr id="231" name="Curved Connector 61"/>
          <p:cNvSpPr/>
          <p:nvPr/>
        </p:nvSpPr>
        <p:spPr>
          <a:xfrm flipV="1">
            <a:off x="2935274" y="1478174"/>
            <a:ext cx="1401933" cy="726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32" name="Picture 2" descr="Picture 2"/>
          <p:cNvPicPr>
            <a:picLocks noChangeAspect="1"/>
          </p:cNvPicPr>
          <p:nvPr/>
        </p:nvPicPr>
        <p:blipFill>
          <a:blip r:embed="rId7">
            <a:extLst/>
          </a:blip>
          <a:srcRect l="12273" t="0" r="18259" b="0"/>
          <a:stretch>
            <a:fillRect/>
          </a:stretch>
        </p:blipFill>
        <p:spPr>
          <a:xfrm>
            <a:off x="193832" y="1360855"/>
            <a:ext cx="3352801" cy="2714626"/>
          </a:xfrm>
          <a:prstGeom prst="rect">
            <a:avLst/>
          </a:prstGeom>
          <a:ln w="12700">
            <a:miter lim="400000"/>
          </a:ln>
        </p:spPr>
      </p:pic>
      <p:pic>
        <p:nvPicPr>
          <p:cNvPr id="233" name="images.png" descr="images.png"/>
          <p:cNvPicPr>
            <a:picLocks noChangeAspect="1"/>
          </p:cNvPicPr>
          <p:nvPr/>
        </p:nvPicPr>
        <p:blipFill>
          <a:blip r:embed="rId8">
            <a:extLst/>
          </a:blip>
          <a:stretch>
            <a:fillRect/>
          </a:stretch>
        </p:blipFill>
        <p:spPr>
          <a:xfrm>
            <a:off x="6560691" y="3353463"/>
            <a:ext cx="2267333" cy="3983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Title 1"/>
          <p:cNvSpPr/>
          <p:nvPr>
            <p:ph type="title"/>
          </p:nvPr>
        </p:nvSpPr>
        <p:spPr>
          <a:xfrm>
            <a:off x="304799" y="-1"/>
            <a:ext cx="5470528" cy="653856"/>
          </a:xfrm>
          <a:prstGeom prst="rect">
            <a:avLst/>
          </a:prstGeom>
        </p:spPr>
        <p:txBody>
          <a:bodyPr/>
          <a:lstStyle/>
          <a:p>
            <a:pPr/>
            <a:r>
              <a:t>This Should be You</a:t>
            </a:r>
          </a:p>
        </p:txBody>
      </p:sp>
      <p:pic>
        <p:nvPicPr>
          <p:cNvPr id="238" name="Picture 2" descr="Picture 2"/>
          <p:cNvPicPr>
            <a:picLocks noChangeAspect="1"/>
          </p:cNvPicPr>
          <p:nvPr/>
        </p:nvPicPr>
        <p:blipFill>
          <a:blip r:embed="rId2">
            <a:extLst/>
          </a:blip>
          <a:stretch>
            <a:fillRect/>
          </a:stretch>
        </p:blipFill>
        <p:spPr>
          <a:xfrm>
            <a:off x="1" y="762000"/>
            <a:ext cx="9144001" cy="5143097"/>
          </a:xfrm>
          <a:prstGeom prst="rect">
            <a:avLst/>
          </a:prstGeom>
          <a:ln w="12700">
            <a:miter lim="400000"/>
          </a:ln>
        </p:spPr>
      </p:pic>
      <p:sp>
        <p:nvSpPr>
          <p:cNvPr id="239" name="Content Placeholder 2"/>
          <p:cNvSpPr/>
          <p:nvPr/>
        </p:nvSpPr>
        <p:spPr>
          <a:xfrm>
            <a:off x="2583872" y="5995099"/>
            <a:ext cx="3976256"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Title 1"/>
          <p:cNvSpPr/>
          <p:nvPr>
            <p:ph type="title"/>
          </p:nvPr>
        </p:nvSpPr>
        <p:spPr>
          <a:xfrm>
            <a:off x="304799" y="-1"/>
            <a:ext cx="5470528" cy="653856"/>
          </a:xfrm>
          <a:prstGeom prst="rect">
            <a:avLst/>
          </a:prstGeom>
        </p:spPr>
        <p:txBody>
          <a:bodyPr/>
          <a:lstStyle/>
          <a:p>
            <a:pPr/>
            <a:r>
              <a:t>But if this is you…</a:t>
            </a:r>
          </a:p>
        </p:txBody>
      </p:sp>
      <p:pic>
        <p:nvPicPr>
          <p:cNvPr id="242" name="Picture 2" descr="Picture 2"/>
          <p:cNvPicPr>
            <a:picLocks noChangeAspect="1"/>
          </p:cNvPicPr>
          <p:nvPr/>
        </p:nvPicPr>
        <p:blipFill>
          <a:blip r:embed="rId2">
            <a:extLst/>
          </a:blip>
          <a:stretch>
            <a:fillRect/>
          </a:stretch>
        </p:blipFill>
        <p:spPr>
          <a:xfrm>
            <a:off x="-7258" y="838200"/>
            <a:ext cx="9151258" cy="4321427"/>
          </a:xfrm>
          <a:prstGeom prst="rect">
            <a:avLst/>
          </a:prstGeom>
          <a:ln w="12700">
            <a:miter lim="400000"/>
          </a:ln>
        </p:spPr>
      </p:pic>
      <p:sp>
        <p:nvSpPr>
          <p:cNvPr id="243" name="Content Placeholder 2"/>
          <p:cNvSpPr/>
          <p:nvPr/>
        </p:nvSpPr>
        <p:spPr>
          <a:xfrm>
            <a:off x="2396670" y="5343973"/>
            <a:ext cx="4343401"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Crappy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Title 1"/>
          <p:cNvSpPr/>
          <p:nvPr>
            <p:ph type="title"/>
          </p:nvPr>
        </p:nvSpPr>
        <p:spPr>
          <a:xfrm>
            <a:off x="304799" y="-1"/>
            <a:ext cx="5470528" cy="653856"/>
          </a:xfrm>
          <a:prstGeom prst="rect">
            <a:avLst/>
          </a:prstGeom>
        </p:spPr>
        <p:txBody>
          <a:bodyPr/>
          <a:lstStyle/>
          <a:p>
            <a:pPr/>
            <a:r>
              <a:t>Double Down</a:t>
            </a:r>
          </a:p>
        </p:txBody>
      </p:sp>
      <p:sp>
        <p:nvSpPr>
          <p:cNvPr id="246" name="Content Placeholder 2"/>
          <p:cNvSpPr/>
          <p:nvPr/>
        </p:nvSpPr>
        <p:spPr>
          <a:xfrm>
            <a:off x="304800" y="838200"/>
            <a:ext cx="8229600" cy="47245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500"/>
              </a:spcBef>
              <a:defRPr i="1" sz="2400" u="sng">
                <a:latin typeface="Arial"/>
                <a:ea typeface="Arial"/>
                <a:cs typeface="Arial"/>
                <a:sym typeface="Arial"/>
              </a:defRPr>
            </a:pPr>
            <a:r>
              <a:t>Then it’s time to double-down and get caught up. </a:t>
            </a:r>
          </a:p>
          <a:p>
            <a:pPr defTabSz="685800">
              <a:spcBef>
                <a:spcPts val="500"/>
              </a:spcBef>
              <a:defRPr i="1" sz="2400" u="sng">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You have access to myself and the TAs for 2 months.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Look through the code base. Identify your weaknesses.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Schedule a help session during office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And put in the hard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This is the </a:t>
            </a:r>
            <a:r>
              <a:rPr b="1" u="sng"/>
              <a:t>absolute best</a:t>
            </a:r>
            <a:r>
              <a:t> time to learn this material.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Title 1"/>
          <p:cNvSpPr/>
          <p:nvPr>
            <p:ph type="title"/>
          </p:nvPr>
        </p:nvSpPr>
        <p:spPr>
          <a:xfrm>
            <a:off x="304799" y="-1"/>
            <a:ext cx="5470528" cy="653856"/>
          </a:xfrm>
          <a:prstGeom prst="rect">
            <a:avLst/>
          </a:prstGeom>
        </p:spPr>
        <p:txBody>
          <a:bodyPr/>
          <a:lstStyle/>
          <a:p>
            <a:pPr/>
            <a:r>
              <a:t>Start Now.</a:t>
            </a:r>
          </a:p>
        </p:txBody>
      </p:sp>
      <p:pic>
        <p:nvPicPr>
          <p:cNvPr id="249" name="Picture 2" descr="Picture 2"/>
          <p:cNvPicPr>
            <a:picLocks noChangeAspect="1"/>
          </p:cNvPicPr>
          <p:nvPr/>
        </p:nvPicPr>
        <p:blipFill>
          <a:blip r:embed="rId2">
            <a:extLst/>
          </a:blip>
          <a:stretch>
            <a:fillRect/>
          </a:stretch>
        </p:blipFill>
        <p:spPr>
          <a:xfrm>
            <a:off x="304800" y="838200"/>
            <a:ext cx="5638800" cy="5462590"/>
          </a:xfrm>
          <a:prstGeom prst="rect">
            <a:avLst/>
          </a:prstGeom>
          <a:ln w="12700">
            <a:miter lim="400000"/>
          </a:ln>
        </p:spPr>
      </p:pic>
      <p:sp>
        <p:nvSpPr>
          <p:cNvPr id="250" name="Content Placeholder 2"/>
          <p:cNvSpPr/>
          <p:nvPr/>
        </p:nvSpPr>
        <p:spPr>
          <a:xfrm>
            <a:off x="6324600" y="2590800"/>
            <a:ext cx="2667000" cy="15454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400"/>
              </a:spcBef>
              <a:defRPr b="1" i="1">
                <a:latin typeface="Arial"/>
                <a:ea typeface="Arial"/>
                <a:cs typeface="Arial"/>
                <a:sym typeface="Arial"/>
              </a:defRPr>
            </a:pPr>
            <a:r>
              <a:t>Because let’s be real. </a:t>
            </a:r>
            <a:endParaRPr sz="2400"/>
          </a:p>
          <a:p>
            <a:pPr defTabSz="685800">
              <a:spcBef>
                <a:spcPts val="500"/>
              </a:spcBef>
              <a:defRPr b="1" i="1">
                <a:latin typeface="Arial"/>
                <a:ea typeface="Arial"/>
                <a:cs typeface="Arial"/>
                <a:sym typeface="Arial"/>
              </a:defRPr>
            </a:pPr>
          </a:p>
          <a:p>
            <a:pPr defTabSz="685800">
              <a:spcBef>
                <a:spcPts val="400"/>
              </a:spcBef>
              <a:defRPr b="1" i="1">
                <a:latin typeface="Arial"/>
                <a:ea typeface="Arial"/>
                <a:cs typeface="Arial"/>
                <a:sym typeface="Arial"/>
              </a:defRPr>
            </a:pPr>
            <a:r>
              <a:t>You aren’t going to start when you graduate.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Title 1"/>
          <p:cNvSpPr/>
          <p:nvPr>
            <p:ph type="title"/>
          </p:nvPr>
        </p:nvSpPr>
        <p:spPr>
          <a:xfrm>
            <a:off x="304799" y="-1"/>
            <a:ext cx="5470528" cy="653856"/>
          </a:xfrm>
          <a:prstGeom prst="rect">
            <a:avLst/>
          </a:prstGeom>
        </p:spPr>
        <p:txBody>
          <a:bodyPr/>
          <a:lstStyle/>
          <a:p>
            <a:pPr/>
            <a:r>
              <a:t>Your Goals – Beginning of the Year</a:t>
            </a:r>
          </a:p>
        </p:txBody>
      </p:sp>
      <p:sp>
        <p:nvSpPr>
          <p:cNvPr id="253" name="Shape 70"/>
          <p:cNvSpPr/>
          <p:nvPr/>
        </p:nvSpPr>
        <p:spPr>
          <a:xfrm>
            <a:off x="590336" y="1490933"/>
            <a:ext cx="8032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“Hope to make something of myself one day…”</a:t>
            </a:r>
          </a:p>
        </p:txBody>
      </p:sp>
      <p:sp>
        <p:nvSpPr>
          <p:cNvPr id="254" name="Shape 70"/>
          <p:cNvSpPr/>
          <p:nvPr/>
        </p:nvSpPr>
        <p:spPr>
          <a:xfrm>
            <a:off x="971335" y="863612"/>
            <a:ext cx="7270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land a solid career.. and be able to support a family.”</a:t>
            </a:r>
          </a:p>
        </p:txBody>
      </p:sp>
      <p:sp>
        <p:nvSpPr>
          <p:cNvPr id="255" name="Shape 70"/>
          <p:cNvSpPr/>
          <p:nvPr/>
        </p:nvSpPr>
        <p:spPr>
          <a:xfrm>
            <a:off x="971335" y="2195888"/>
            <a:ext cx="7270751"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“An opportunity to be more creative in my day-to-day work.”</a:t>
            </a:r>
          </a:p>
        </p:txBody>
      </p:sp>
      <p:sp>
        <p:nvSpPr>
          <p:cNvPr id="256" name="Shape 70"/>
          <p:cNvSpPr/>
          <p:nvPr/>
        </p:nvSpPr>
        <p:spPr>
          <a:xfrm>
            <a:off x="1324240" y="2807535"/>
            <a:ext cx="6564943"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get a better paying job.”</a:t>
            </a:r>
          </a:p>
        </p:txBody>
      </p:sp>
      <p:sp>
        <p:nvSpPr>
          <p:cNvPr id="257" name="Shape 70"/>
          <p:cNvSpPr/>
          <p:nvPr/>
        </p:nvSpPr>
        <p:spPr>
          <a:xfrm>
            <a:off x="412322" y="3467315"/>
            <a:ext cx="8388778"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“I want nothing more in the entire world than to be a game designer.”</a:t>
            </a:r>
          </a:p>
        </p:txBody>
      </p:sp>
      <p:sp>
        <p:nvSpPr>
          <p:cNvPr id="258" name="Shape 70"/>
          <p:cNvSpPr/>
          <p:nvPr/>
        </p:nvSpPr>
        <p:spPr>
          <a:xfrm>
            <a:off x="412322" y="4121746"/>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“Change careers and become a web developer.”</a:t>
            </a:r>
          </a:p>
        </p:txBody>
      </p:sp>
      <p:sp>
        <p:nvSpPr>
          <p:cNvPr id="259" name="Shape 70"/>
          <p:cNvSpPr/>
          <p:nvPr/>
        </p:nvSpPr>
        <p:spPr>
          <a:xfrm>
            <a:off x="412322" y="4781658"/>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build mastery. To learn a skill that I haven’t yet explored.”</a:t>
            </a:r>
          </a:p>
        </p:txBody>
      </p:sp>
      <p:sp>
        <p:nvSpPr>
          <p:cNvPr id="260" name="Shape 70"/>
          <p:cNvSpPr/>
          <p:nvPr/>
        </p:nvSpPr>
        <p:spPr>
          <a:xfrm>
            <a:off x="412322" y="5486400"/>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 chapter] better than the last.”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p:nvPr>
            <p:ph type="title"/>
          </p:nvPr>
        </p:nvSpPr>
        <p:spPr>
          <a:xfrm>
            <a:off x="304799" y="-1"/>
            <a:ext cx="5470528" cy="653856"/>
          </a:xfrm>
          <a:prstGeom prst="rect">
            <a:avLst/>
          </a:prstGeom>
        </p:spPr>
        <p:txBody>
          <a:bodyPr/>
          <a:lstStyle/>
          <a:p>
            <a:pPr/>
            <a:r>
              <a:t>For Reference…</a:t>
            </a:r>
          </a:p>
        </p:txBody>
      </p:sp>
      <p:sp>
        <p:nvSpPr>
          <p:cNvPr id="263" name="Content Placeholder 2"/>
          <p:cNvSpPr/>
          <p:nvPr/>
        </p:nvSpPr>
        <p:spPr>
          <a:xfrm>
            <a:off x="304800" y="5029200"/>
            <a:ext cx="8229600" cy="16501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Students who tend to be doing well in our classes are putting in an average of </a:t>
            </a:r>
            <a:r>
              <a:rPr u="sng"/>
              <a:t>17 hours per week</a:t>
            </a:r>
            <a:r>
              <a:t>.</a:t>
            </a:r>
          </a:p>
          <a:p>
            <a:pPr algn="ctr" defTabSz="685800">
              <a:spcBef>
                <a:spcPts val="500"/>
              </a:spcBef>
              <a:defRPr b="1" i="1" sz="2400">
                <a:latin typeface="Arial"/>
                <a:ea typeface="Arial"/>
                <a:cs typeface="Arial"/>
                <a:sym typeface="Arial"/>
              </a:defRPr>
            </a:pPr>
          </a:p>
          <a:p>
            <a:pPr algn="ctr" defTabSz="685800">
              <a:spcBef>
                <a:spcPts val="500"/>
              </a:spcBef>
              <a:defRPr b="1" i="1" sz="2400">
                <a:latin typeface="Arial"/>
                <a:ea typeface="Arial"/>
                <a:cs typeface="Arial"/>
                <a:sym typeface="Arial"/>
              </a:defRPr>
            </a:pPr>
            <a:r>
              <a:t> </a:t>
            </a:r>
          </a:p>
        </p:txBody>
      </p:sp>
      <p:pic>
        <p:nvPicPr>
          <p:cNvPr id="264" name="Picture 2" descr="Picture 2"/>
          <p:cNvPicPr>
            <a:picLocks noChangeAspect="0"/>
          </p:cNvPicPr>
          <p:nvPr/>
        </p:nvPicPr>
        <p:blipFill>
          <a:blip r:embed="rId2">
            <a:extLst/>
          </a:blip>
          <a:stretch>
            <a:fillRect/>
          </a:stretch>
        </p:blipFill>
        <p:spPr>
          <a:xfrm>
            <a:off x="1219200" y="762000"/>
            <a:ext cx="6629400" cy="41648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Title 1"/>
          <p:cNvSpPr/>
          <p:nvPr>
            <p:ph type="title"/>
          </p:nvPr>
        </p:nvSpPr>
        <p:spPr>
          <a:xfrm>
            <a:off x="390606" y="2953542"/>
            <a:ext cx="8229601" cy="871859"/>
          </a:xfrm>
          <a:prstGeom prst="rect">
            <a:avLst/>
          </a:prstGeom>
        </p:spPr>
        <p:txBody>
          <a:bodyPr/>
          <a:lstStyle/>
          <a:p>
            <a:pPr/>
            <a:r>
              <a:t>MongoDB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Title 1"/>
          <p:cNvSpPr/>
          <p:nvPr>
            <p:ph type="title"/>
          </p:nvPr>
        </p:nvSpPr>
        <p:spPr>
          <a:xfrm>
            <a:off x="304799" y="-1"/>
            <a:ext cx="5470528" cy="653856"/>
          </a:xfrm>
          <a:prstGeom prst="rect">
            <a:avLst/>
          </a:prstGeom>
        </p:spPr>
        <p:txBody>
          <a:bodyPr/>
          <a:lstStyle/>
          <a:p>
            <a:pPr/>
            <a:r>
              <a:t>What’s MongoDB?</a:t>
            </a:r>
          </a:p>
        </p:txBody>
      </p:sp>
      <p:pic>
        <p:nvPicPr>
          <p:cNvPr id="269" name="Picture 2" descr="Picture 2"/>
          <p:cNvPicPr>
            <a:picLocks noChangeAspect="1"/>
          </p:cNvPicPr>
          <p:nvPr/>
        </p:nvPicPr>
        <p:blipFill>
          <a:blip r:embed="rId2">
            <a:extLst/>
          </a:blip>
          <a:stretch>
            <a:fillRect/>
          </a:stretch>
        </p:blipFill>
        <p:spPr>
          <a:xfrm>
            <a:off x="5638800" y="5105400"/>
            <a:ext cx="3505200" cy="1168400"/>
          </a:xfrm>
          <a:prstGeom prst="rect">
            <a:avLst/>
          </a:prstGeom>
          <a:ln w="12700">
            <a:miter lim="400000"/>
          </a:ln>
        </p:spPr>
      </p:pic>
      <p:sp>
        <p:nvSpPr>
          <p:cNvPr id="270" name="Content Placeholder 2"/>
          <p:cNvSpPr/>
          <p:nvPr/>
        </p:nvSpPr>
        <p:spPr>
          <a:xfrm>
            <a:off x="304800" y="838200"/>
            <a:ext cx="8229600" cy="4076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400">
                <a:latin typeface="Arial"/>
                <a:ea typeface="Arial"/>
                <a:cs typeface="Arial"/>
                <a:sym typeface="Arial"/>
              </a:defRPr>
            </a:pPr>
            <a:r>
              <a:t>MongoDB is a very popular </a:t>
            </a:r>
            <a:r>
              <a:rPr u="sng"/>
              <a:t>noSQL Database </a:t>
            </a:r>
          </a:p>
          <a:p>
            <a:pPr marL="257175" indent="-257175" defTabSz="685800">
              <a:spcBef>
                <a:spcPts val="500"/>
              </a:spcBef>
              <a:buSzPct val="100000"/>
              <a:buFont typeface="Arial"/>
              <a:buChar char="•"/>
              <a:defRPr b="1" sz="2400" u="sng">
                <a:latin typeface="Arial"/>
                <a:ea typeface="Arial"/>
                <a:cs typeface="Arial"/>
                <a:sym typeface="Arial"/>
              </a:defRPr>
            </a:pPr>
          </a:p>
          <a:p>
            <a:pPr marL="257175" indent="-257175" defTabSz="685800">
              <a:spcBef>
                <a:spcPts val="500"/>
              </a:spcBef>
              <a:buSzPct val="100000"/>
              <a:buFont typeface="Arial"/>
              <a:buChar char="•"/>
              <a:defRPr b="1" sz="2400">
                <a:latin typeface="Arial"/>
                <a:ea typeface="Arial"/>
                <a:cs typeface="Arial"/>
                <a:sym typeface="Arial"/>
              </a:defRPr>
            </a:pPr>
            <a:r>
              <a:t>It uses a </a:t>
            </a:r>
            <a:r>
              <a:rPr u="sng"/>
              <a:t>document-oriented model </a:t>
            </a:r>
            <a:r>
              <a:rPr b="0"/>
              <a:t>as opposed to a table-based relational model (SQL)</a:t>
            </a:r>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stores data in </a:t>
            </a:r>
            <a:r>
              <a:rPr b="1" u="sng"/>
              <a:t>BSON Format</a:t>
            </a:r>
            <a:r>
              <a:t> (effectively compressed JSONs)</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has tons of </a:t>
            </a:r>
            <a:r>
              <a:rPr b="1" u="sng"/>
              <a:t>drivers and packages</a:t>
            </a:r>
            <a:r>
              <a:t> for connecting to Node, C++, Java, etc.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le 1"/>
          <p:cNvSpPr/>
          <p:nvPr>
            <p:ph type="title"/>
          </p:nvPr>
        </p:nvSpPr>
        <p:spPr>
          <a:xfrm>
            <a:off x="304799" y="-1"/>
            <a:ext cx="5470528" cy="653856"/>
          </a:xfrm>
          <a:prstGeom prst="rect">
            <a:avLst/>
          </a:prstGeom>
        </p:spPr>
        <p:txBody>
          <a:bodyPr/>
          <a:lstStyle/>
          <a:p>
            <a:pPr/>
            <a:r>
              <a:t>Relational Databases (SQL)</a:t>
            </a:r>
          </a:p>
        </p:txBody>
      </p:sp>
      <p:graphicFrame>
        <p:nvGraphicFramePr>
          <p:cNvPr id="273" name="Table 2"/>
          <p:cNvGraphicFramePr/>
          <p:nvPr/>
        </p:nvGraphicFramePr>
        <p:xfrm>
          <a:off x="381000" y="990600"/>
          <a:ext cx="6644641" cy="14833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661160"/>
                <a:gridCol w="1661160"/>
                <a:gridCol w="1661160"/>
                <a:gridCol w="166116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ID</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Title</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Published</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1</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The History of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2010</a:t>
                      </a:r>
                    </a:p>
                  </a:txBody>
                  <a:tcPr marL="45720" marR="45720" marT="45720" marB="45720" anchor="ctr" anchorCtr="0" horzOverflow="overflow">
                    <a:solidFill>
                      <a:srgbClr val="D0DEEF"/>
                    </a:solidFill>
                  </a:tcPr>
                </a:tc>
              </a:tr>
              <a:tr h="370840">
                <a:tc>
                  <a:txBody>
                    <a:bodyPr/>
                    <a:lstStyle/>
                    <a:p>
                      <a:pPr algn="ctr">
                        <a:defRPr sz="1800"/>
                      </a:pPr>
                      <a:r>
                        <a:rPr sz="1400">
                          <a:latin typeface="Arial"/>
                          <a:ea typeface="Arial"/>
                          <a:cs typeface="Arial"/>
                          <a:sym typeface="Arial"/>
                        </a:rPr>
                        <a:t>2</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The Chronicles of Blahrnia</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2011</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3</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Love in the Time of Blah </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2013</a:t>
                      </a:r>
                    </a:p>
                  </a:txBody>
                  <a:tcPr marL="45720" marR="45720" marT="45720" marB="45720" anchor="ctr" anchorCtr="0" horzOverflow="overflow">
                    <a:solidFill>
                      <a:srgbClr val="D0DEEF"/>
                    </a:solidFill>
                  </a:tcPr>
                </a:tc>
              </a:tr>
            </a:tbl>
          </a:graphicData>
        </a:graphic>
      </p:graphicFrame>
      <p:graphicFrame>
        <p:nvGraphicFramePr>
          <p:cNvPr id="274" name="Table 5"/>
          <p:cNvGraphicFramePr/>
          <p:nvPr/>
        </p:nvGraphicFramePr>
        <p:xfrm>
          <a:off x="2727325" y="4038600"/>
          <a:ext cx="6096001" cy="15900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2000"/>
                <a:gridCol w="2032000"/>
                <a:gridCol w="203200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Email</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Phone Number</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2" invalidUrl="" action="" tgtFrame="" tooltip="" history="1" highlightClick="0" endSnd="0"/>
                        </a:rPr>
                        <a:t>blahston@gmail.com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911-546-5454</a:t>
                      </a:r>
                    </a:p>
                  </a:txBody>
                  <a:tcPr marL="45720" marR="45720" marT="45720" marB="45720" anchor="ctr" anchorCtr="0" horzOverflow="overflow">
                    <a:solidFill>
                      <a:srgbClr val="D0DEEF"/>
                    </a:solidFill>
                  </a:tcPr>
                </a:tc>
              </a:tr>
              <a:tr h="477519">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blahby@gmail.com</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911-544-5112</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blahby231@gmail.com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125-215-5645</a:t>
                      </a:r>
                    </a:p>
                  </a:txBody>
                  <a:tcPr marL="45720" marR="45720" marT="45720" marB="45720" anchor="ctr" anchorCtr="0" horzOverflow="overflow">
                    <a:solidFill>
                      <a:srgbClr val="D0DEEF"/>
                    </a:solidFill>
                  </a:tcPr>
                </a:tc>
              </a:tr>
            </a:tbl>
          </a:graphicData>
        </a:graphic>
      </p:graphicFrame>
      <p:sp>
        <p:nvSpPr>
          <p:cNvPr id="275" name="Elbow Connector 7"/>
          <p:cNvSpPr/>
          <p:nvPr/>
        </p:nvSpPr>
        <p:spPr>
          <a:xfrm rot="5400000">
            <a:off x="3629659" y="3096260"/>
            <a:ext cx="112268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76200">
            <a:solidFill>
              <a:srgbClr val="5B9BD5"/>
            </a:solidFill>
            <a:miter/>
            <a:headEnd type="triangle"/>
            <a:tailEnd type="triangle"/>
          </a:ln>
        </p:spPr>
        <p:txBody>
          <a:bodyPr lIns="45719" rIns="45719" anchor="ctr"/>
          <a:lstStyle/>
          <a:p>
            <a:pPr/>
          </a:p>
        </p:txBody>
      </p:sp>
      <p:grpSp>
        <p:nvGrpSpPr>
          <p:cNvPr id="278" name="Content Placeholder 2"/>
          <p:cNvGrpSpPr/>
          <p:nvPr/>
        </p:nvGrpSpPr>
        <p:grpSpPr>
          <a:xfrm>
            <a:off x="205422" y="3495431"/>
            <a:ext cx="2385379" cy="1152769"/>
            <a:chOff x="0" y="0"/>
            <a:chExt cx="2385377" cy="1152768"/>
          </a:xfrm>
        </p:grpSpPr>
        <p:sp>
          <p:nvSpPr>
            <p:cNvPr id="276" name="Rectangle"/>
            <p:cNvSpPr/>
            <p:nvPr/>
          </p:nvSpPr>
          <p:spPr>
            <a:xfrm>
              <a:off x="-1" y="-1"/>
              <a:ext cx="2385379" cy="1152770"/>
            </a:xfrm>
            <a:prstGeom prst="rect">
              <a:avLst/>
            </a:prstGeom>
            <a:noFill/>
            <a:ln w="9525" cap="flat">
              <a:solidFill>
                <a:srgbClr val="5B9BD5"/>
              </a:solidFill>
              <a:prstDash val="solid"/>
              <a:round/>
            </a:ln>
            <a:effectLst/>
          </p:spPr>
          <p:txBody>
            <a:bodyPr wrap="square" lIns="45719" tIns="45719" rIns="45719" bIns="45719" numCol="1" anchor="t">
              <a:noAutofit/>
            </a:bodyPr>
            <a:lstStyle/>
            <a:p>
              <a:pPr algn="ctr" defTabSz="685800">
                <a:spcBef>
                  <a:spcPts val="500"/>
                </a:spcBef>
                <a:defRPr sz="2000">
                  <a:latin typeface="Arial"/>
                  <a:ea typeface="Arial"/>
                  <a:cs typeface="Arial"/>
                  <a:sym typeface="Arial"/>
                </a:defRPr>
              </a:pPr>
            </a:p>
          </p:txBody>
        </p:sp>
        <p:sp>
          <p:nvSpPr>
            <p:cNvPr id="277" name="SQL relies on Joins to combine relevant data"/>
            <p:cNvSpPr/>
            <p:nvPr/>
          </p:nvSpPr>
          <p:spPr>
            <a:xfrm>
              <a:off x="-1" y="-1"/>
              <a:ext cx="2385379" cy="959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85800">
                <a:spcBef>
                  <a:spcPts val="400"/>
                </a:spcBef>
                <a:defRPr b="1" i="1" sz="2000">
                  <a:latin typeface="Arial"/>
                  <a:ea typeface="Arial"/>
                  <a:cs typeface="Arial"/>
                  <a:sym typeface="Arial"/>
                </a:defRPr>
              </a:lvl1pPr>
            </a:lstStyle>
            <a:p>
              <a:pPr/>
              <a:r>
                <a:t>SQL relies on Joins to combine relevant data</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Title 1"/>
          <p:cNvSpPr/>
          <p:nvPr>
            <p:ph type="title"/>
          </p:nvPr>
        </p:nvSpPr>
        <p:spPr>
          <a:xfrm>
            <a:off x="390606" y="2953542"/>
            <a:ext cx="8229601" cy="871859"/>
          </a:xfrm>
          <a:prstGeom prst="rect">
            <a:avLst/>
          </a:prstGeom>
        </p:spPr>
        <p:txBody>
          <a:bodyPr/>
          <a:lstStyle/>
          <a:p>
            <a:pPr/>
            <a:r>
              <a:t>Project Recap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Title 1"/>
          <p:cNvSpPr/>
          <p:nvPr>
            <p:ph type="title"/>
          </p:nvPr>
        </p:nvSpPr>
        <p:spPr>
          <a:xfrm>
            <a:off x="304799" y="-1"/>
            <a:ext cx="5470528" cy="653856"/>
          </a:xfrm>
          <a:prstGeom prst="rect">
            <a:avLst/>
          </a:prstGeom>
        </p:spPr>
        <p:txBody>
          <a:bodyPr/>
          <a:lstStyle/>
          <a:p>
            <a:pPr/>
            <a:r>
              <a:t>Document Database (noSQL)</a:t>
            </a:r>
          </a:p>
        </p:txBody>
      </p:sp>
      <p:pic>
        <p:nvPicPr>
          <p:cNvPr id="281" name="Picture 2" descr="Picture 2"/>
          <p:cNvPicPr>
            <a:picLocks noChangeAspect="1"/>
          </p:cNvPicPr>
          <p:nvPr/>
        </p:nvPicPr>
        <p:blipFill>
          <a:blip r:embed="rId2">
            <a:extLst/>
          </a:blip>
          <a:srcRect l="0" t="0" r="0" b="7878"/>
          <a:stretch>
            <a:fillRect/>
          </a:stretch>
        </p:blipFill>
        <p:spPr>
          <a:xfrm>
            <a:off x="158751" y="838200"/>
            <a:ext cx="5327651" cy="5354069"/>
          </a:xfrm>
          <a:prstGeom prst="rect">
            <a:avLst/>
          </a:prstGeom>
          <a:ln w="12700">
            <a:miter lim="400000"/>
          </a:ln>
        </p:spPr>
      </p:pic>
      <p:sp>
        <p:nvSpPr>
          <p:cNvPr id="282" name="Content Placeholder 2"/>
          <p:cNvSpPr/>
          <p:nvPr/>
        </p:nvSpPr>
        <p:spPr>
          <a:xfrm>
            <a:off x="5775326" y="2057400"/>
            <a:ext cx="3087052" cy="25540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b="1" i="1" sz="2000">
                <a:latin typeface="Arial"/>
                <a:ea typeface="Arial"/>
                <a:cs typeface="Arial"/>
                <a:sym typeface="Arial"/>
              </a:defRPr>
            </a:pPr>
            <a:r>
              <a:t>noSQL Databases on the other hand are effectively JSONs.</a:t>
            </a:r>
            <a:endParaRPr sz="2400"/>
          </a:p>
          <a:p>
            <a:pPr marL="257175" indent="-257175" defTabSz="685800">
              <a:spcBef>
                <a:spcPts val="500"/>
              </a:spcBef>
              <a:buSzPct val="100000"/>
              <a:buFont typeface="Arial"/>
              <a:buChar char="•"/>
              <a:defRPr b="1" i="1" sz="2000">
                <a:latin typeface="Arial"/>
                <a:ea typeface="Arial"/>
                <a:cs typeface="Arial"/>
                <a:sym typeface="Arial"/>
              </a:defRPr>
            </a:pPr>
          </a:p>
          <a:p>
            <a:pPr marL="257175" indent="-257175" defTabSz="685800">
              <a:spcBef>
                <a:spcPts val="400"/>
              </a:spcBef>
              <a:buSzPct val="100000"/>
              <a:buFont typeface="Arial"/>
              <a:buChar char="•"/>
              <a:defRPr b="1" i="1" sz="2000">
                <a:latin typeface="Arial"/>
                <a:ea typeface="Arial"/>
                <a:cs typeface="Arial"/>
                <a:sym typeface="Arial"/>
              </a:defRPr>
            </a:pPr>
            <a:r>
              <a:t>They excel at heterogeneous data formats and are easy to implement.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Title 1"/>
          <p:cNvSpPr/>
          <p:nvPr>
            <p:ph type="title"/>
          </p:nvPr>
        </p:nvSpPr>
        <p:spPr>
          <a:xfrm>
            <a:off x="304799" y="-1"/>
            <a:ext cx="5470528" cy="653856"/>
          </a:xfrm>
          <a:prstGeom prst="rect">
            <a:avLst/>
          </a:prstGeom>
        </p:spPr>
        <p:txBody>
          <a:bodyPr/>
          <a:lstStyle/>
          <a:p>
            <a:pPr/>
            <a:r>
              <a:t>MongoDB Storage</a:t>
            </a:r>
          </a:p>
        </p:txBody>
      </p:sp>
      <p:pic>
        <p:nvPicPr>
          <p:cNvPr id="285" name="Picture 3" descr="Picture 3"/>
          <p:cNvPicPr>
            <a:picLocks noChangeAspect="1"/>
          </p:cNvPicPr>
          <p:nvPr/>
        </p:nvPicPr>
        <p:blipFill>
          <a:blip r:embed="rId2">
            <a:extLst/>
          </a:blip>
          <a:srcRect l="2857" t="4214" r="3062" b="3651"/>
          <a:stretch>
            <a:fillRect/>
          </a:stretch>
        </p:blipFill>
        <p:spPr>
          <a:xfrm>
            <a:off x="304800" y="810298"/>
            <a:ext cx="6857999" cy="5174992"/>
          </a:xfrm>
          <a:prstGeom prst="rect">
            <a:avLst/>
          </a:prstGeom>
          <a:ln w="12700">
            <a:miter lim="400000"/>
          </a:ln>
        </p:spPr>
      </p:pic>
      <p:pic>
        <p:nvPicPr>
          <p:cNvPr id="286" name="Picture 2" descr="Picture 2"/>
          <p:cNvPicPr>
            <a:picLocks noChangeAspect="1"/>
          </p:cNvPicPr>
          <p:nvPr/>
        </p:nvPicPr>
        <p:blipFill>
          <a:blip r:embed="rId3">
            <a:extLst/>
          </a:blip>
          <a:stretch>
            <a:fillRect/>
          </a:stretch>
        </p:blipFill>
        <p:spPr>
          <a:xfrm>
            <a:off x="7239000" y="5638800"/>
            <a:ext cx="1905000" cy="63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itle 1"/>
          <p:cNvSpPr/>
          <p:nvPr>
            <p:ph type="title"/>
          </p:nvPr>
        </p:nvSpPr>
        <p:spPr>
          <a:xfrm>
            <a:off x="304799" y="-1"/>
            <a:ext cx="5470528" cy="653856"/>
          </a:xfrm>
          <a:prstGeom prst="rect">
            <a:avLst/>
          </a:prstGeom>
        </p:spPr>
        <p:txBody>
          <a:bodyPr/>
          <a:lstStyle/>
          <a:p>
            <a:pPr/>
            <a:r>
              <a:t>MongoDB Storage</a:t>
            </a:r>
          </a:p>
        </p:txBody>
      </p:sp>
      <p:graphicFrame>
        <p:nvGraphicFramePr>
          <p:cNvPr id="289" name="Table 2"/>
          <p:cNvGraphicFramePr/>
          <p:nvPr/>
        </p:nvGraphicFramePr>
        <p:xfrm>
          <a:off x="457200" y="816783"/>
          <a:ext cx="8229600" cy="44196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14800"/>
                <a:gridCol w="4114800"/>
              </a:tblGrid>
              <a:tr h="579620">
                <a:tc>
                  <a:txBody>
                    <a:bodyPr/>
                    <a:lstStyle/>
                    <a:p>
                      <a:pPr algn="ctr">
                        <a:defRPr b="0" sz="1800">
                          <a:solidFill>
                            <a:srgbClr val="000000"/>
                          </a:solidFill>
                        </a:defRPr>
                      </a:pPr>
                      <a:r>
                        <a:rPr b="1" sz="2000">
                          <a:solidFill>
                            <a:srgbClr val="FFFFFF"/>
                          </a:solidFill>
                          <a:latin typeface="Arial"/>
                          <a:ea typeface="Arial"/>
                          <a:cs typeface="Arial"/>
                          <a:sym typeface="Arial"/>
                        </a:rPr>
                        <a:t>SQL Term</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2000">
                          <a:solidFill>
                            <a:srgbClr val="FFFFFF"/>
                          </a:solidFill>
                          <a:latin typeface="Arial"/>
                          <a:ea typeface="Arial"/>
                          <a:cs typeface="Arial"/>
                          <a:sym typeface="Arial"/>
                        </a:rPr>
                        <a:t>noSQL Term</a:t>
                      </a:r>
                    </a:p>
                  </a:txBody>
                  <a:tcPr marL="45720" marR="45720" marT="45720" marB="45720" anchor="ctr" anchorCtr="0" horzOverflow="overflow">
                    <a:solidFill>
                      <a:srgbClr val="5B9BD5"/>
                    </a:solidFill>
                  </a:tcPr>
                </a:tc>
              </a:tr>
              <a:tr h="959995">
                <a:tc>
                  <a:txBody>
                    <a:bodyPr/>
                    <a:lstStyle/>
                    <a:p>
                      <a:pPr algn="ctr">
                        <a:defRPr sz="1800"/>
                      </a:pPr>
                      <a:r>
                        <a:rPr sz="2000">
                          <a:latin typeface="Arial"/>
                          <a:ea typeface="Arial"/>
                          <a:cs typeface="Arial"/>
                          <a:sym typeface="Arial"/>
                        </a:rPr>
                        <a:t>Database</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Database</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Table</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Collection</a:t>
                      </a:r>
                    </a:p>
                  </a:txBody>
                  <a:tcPr marL="45720" marR="45720" marT="45720" marB="45720" anchor="ctr" anchorCtr="0" horzOverflow="overflow">
                    <a:solidFill>
                      <a:srgbClr val="E9EFF7"/>
                    </a:solidFill>
                  </a:tcPr>
                </a:tc>
              </a:tr>
              <a:tr h="959995">
                <a:tc>
                  <a:txBody>
                    <a:bodyPr/>
                    <a:lstStyle/>
                    <a:p>
                      <a:pPr algn="ctr">
                        <a:defRPr sz="1800"/>
                      </a:pPr>
                      <a:r>
                        <a:rPr sz="2000">
                          <a:latin typeface="Arial"/>
                          <a:ea typeface="Arial"/>
                          <a:cs typeface="Arial"/>
                          <a:sym typeface="Arial"/>
                        </a:rPr>
                        <a:t>Row</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Document</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Field</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Field</a:t>
                      </a:r>
                    </a:p>
                  </a:txBody>
                  <a:tcPr marL="45720" marR="45720" marT="45720" marB="45720" anchor="ctr" anchorCtr="0" horzOverflow="overflow">
                    <a:solidFill>
                      <a:srgbClr val="E9EFF7"/>
                    </a:solidFill>
                  </a:tcPr>
                </a:tc>
              </a:tr>
            </a:tbl>
          </a:graphicData>
        </a:graphic>
      </p:graphicFrame>
      <p:sp>
        <p:nvSpPr>
          <p:cNvPr id="290" name="Content Placeholder 2"/>
          <p:cNvSpPr/>
          <p:nvPr/>
        </p:nvSpPr>
        <p:spPr>
          <a:xfrm>
            <a:off x="304800" y="5442856"/>
            <a:ext cx="8229600" cy="865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Terms are slightly different in the noSQL context. </a:t>
            </a:r>
          </a:p>
          <a:p>
            <a:pPr algn="ctr" defTabSz="685800">
              <a:spcBef>
                <a:spcPts val="500"/>
              </a:spcBef>
              <a:defRPr i="1" sz="2400">
                <a:latin typeface="Arial"/>
                <a:ea typeface="Arial"/>
                <a:cs typeface="Arial"/>
                <a:sym typeface="Arial"/>
              </a:defRPr>
            </a:pPr>
            <a:r>
              <a:t>Take note!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93" name="Rectangle 3"/>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294" name="TextBox 4"/>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Quick Activity:</a:t>
            </a:r>
          </a:p>
          <a:p>
            <a:pPr>
              <a:defRPr sz="2400">
                <a:latin typeface="Arial"/>
                <a:ea typeface="Arial"/>
                <a:cs typeface="Arial"/>
                <a:sym typeface="Arial"/>
              </a:defRPr>
            </a:pPr>
          </a:p>
          <a:p>
            <a:pPr>
              <a:defRPr sz="2400">
                <a:latin typeface="Arial"/>
                <a:ea typeface="Arial"/>
                <a:cs typeface="Arial"/>
                <a:sym typeface="Arial"/>
              </a:defRPr>
            </a:pPr>
            <a:r>
              <a:t>Work with your neighbors to research the following</a:t>
            </a:r>
          </a:p>
          <a:p>
            <a:pPr>
              <a:defRPr sz="2400">
                <a:latin typeface="Arial"/>
                <a:ea typeface="Arial"/>
                <a:cs typeface="Arial"/>
                <a:sym typeface="Arial"/>
              </a:defRPr>
            </a:pPr>
          </a:p>
          <a:p>
            <a:pPr marL="457200" indent="-457200">
              <a:buSzPct val="100000"/>
              <a:buAutoNum type="arabicPeriod" startAt="1"/>
              <a:defRPr sz="2400">
                <a:latin typeface="Arial"/>
                <a:ea typeface="Arial"/>
                <a:cs typeface="Arial"/>
                <a:sym typeface="Arial"/>
              </a:defRPr>
            </a:pPr>
            <a:r>
              <a:t>What are the advantages of using a noSQL database like MongoDB according to the </a:t>
            </a:r>
            <a:r>
              <a:rPr b="1"/>
              <a:t>MongoDB Website?</a:t>
            </a:r>
          </a:p>
          <a:p>
            <a:pPr marL="457200" indent="-457200">
              <a:buSzPct val="100000"/>
              <a:buAutoNum type="arabicPeriod" startAt="1"/>
              <a:defRPr sz="2400">
                <a:latin typeface="Arial"/>
                <a:ea typeface="Arial"/>
                <a:cs typeface="Arial"/>
                <a:sym typeface="Arial"/>
              </a:defRPr>
            </a:pPr>
          </a:p>
          <a:p>
            <a:pPr marL="457200" indent="-457200">
              <a:buSzPct val="100000"/>
              <a:buAutoNum type="arabicPeriod" startAt="2"/>
              <a:defRPr sz="2400">
                <a:latin typeface="Arial"/>
                <a:ea typeface="Arial"/>
                <a:cs typeface="Arial"/>
                <a:sym typeface="Arial"/>
              </a:defRPr>
            </a:pPr>
            <a:r>
              <a:t>What are the advantages of using a noSQL database like MongoDB according to the web (places like Quora)?</a:t>
            </a:r>
          </a:p>
          <a:p>
            <a:pPr marL="457200" indent="-457200">
              <a:buSzPct val="100000"/>
              <a:buAutoNum type="arabicPeriod" startAt="2"/>
              <a:defRPr sz="2400">
                <a:latin typeface="Arial"/>
                <a:ea typeface="Arial"/>
                <a:cs typeface="Arial"/>
                <a:sym typeface="Arial"/>
              </a:defRPr>
            </a:pPr>
          </a:p>
          <a:p>
            <a:pPr marL="457200" indent="-457200">
              <a:buSzPct val="100000"/>
              <a:buAutoNum type="arabicPeriod" startAt="3"/>
              <a:defRPr sz="2400">
                <a:latin typeface="Arial"/>
                <a:ea typeface="Arial"/>
                <a:cs typeface="Arial"/>
                <a:sym typeface="Arial"/>
              </a:defRPr>
            </a:pPr>
            <a:r>
              <a:t>What are the disadvantages of using a noSQL database like MongoDB according to the web (places like Quora)?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Rectangle 3"/>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Learn to See Through the..</a:t>
            </a:r>
          </a:p>
        </p:txBody>
      </p:sp>
      <p:pic>
        <p:nvPicPr>
          <p:cNvPr id="297" name="Picture 2" descr="Picture 2"/>
          <p:cNvPicPr>
            <a:picLocks noChangeAspect="0"/>
          </p:cNvPicPr>
          <p:nvPr/>
        </p:nvPicPr>
        <p:blipFill>
          <a:blip r:embed="rId2">
            <a:extLst/>
          </a:blip>
          <a:stretch>
            <a:fillRect/>
          </a:stretch>
        </p:blipFill>
        <p:spPr>
          <a:xfrm>
            <a:off x="338557" y="914400"/>
            <a:ext cx="8499228" cy="4419600"/>
          </a:xfrm>
          <a:prstGeom prst="rect">
            <a:avLst/>
          </a:prstGeom>
          <a:ln w="12700">
            <a:miter lim="400000"/>
          </a:ln>
        </p:spPr>
      </p:pic>
      <p:sp>
        <p:nvSpPr>
          <p:cNvPr id="298" name="Rectangle 1"/>
          <p:cNvSpPr/>
          <p:nvPr/>
        </p:nvSpPr>
        <p:spPr>
          <a:xfrm>
            <a:off x="268146" y="5504017"/>
            <a:ext cx="8569640"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000">
                <a:latin typeface="Arial"/>
                <a:ea typeface="Arial"/>
                <a:cs typeface="Arial"/>
                <a:sym typeface="Arial"/>
              </a:defRPr>
            </a:lvl1pPr>
          </a:lstStyle>
          <a:p>
            <a:pPr/>
            <a:r>
              <a:t>The tech world is filled with 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p:nvPr>
            <p:ph type="title"/>
          </p:nvPr>
        </p:nvSpPr>
        <p:spPr>
          <a:xfrm>
            <a:off x="390606" y="2953542"/>
            <a:ext cx="8229601" cy="871859"/>
          </a:xfrm>
          <a:prstGeom prst="rect">
            <a:avLst/>
          </a:prstGeom>
        </p:spPr>
        <p:txBody>
          <a:bodyPr/>
          <a:lstStyle/>
          <a:p>
            <a:pPr/>
            <a:r>
              <a:t>Code Time!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itle 1"/>
          <p:cNvSpPr/>
          <p:nvPr>
            <p:ph type="title"/>
          </p:nvPr>
        </p:nvSpPr>
        <p:spPr>
          <a:xfrm>
            <a:off x="304799" y="-1"/>
            <a:ext cx="5470528" cy="653856"/>
          </a:xfrm>
          <a:prstGeom prst="rect">
            <a:avLst/>
          </a:prstGeom>
        </p:spPr>
        <p:txBody>
          <a:bodyPr/>
          <a:lstStyle/>
          <a:p>
            <a:pPr/>
            <a:r>
              <a:t>Project Recap</a:t>
            </a:r>
          </a:p>
        </p:txBody>
      </p:sp>
      <p:sp>
        <p:nvSpPr>
          <p:cNvPr id="199" name="Content Placeholder 2"/>
          <p:cNvSpPr/>
          <p:nvPr/>
        </p:nvSpPr>
        <p:spPr>
          <a:xfrm>
            <a:off x="304800" y="2438400"/>
            <a:ext cx="8229600" cy="1375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1500"/>
              </a:spcBef>
              <a:defRPr b="1" i="1" sz="6400" u="sng">
                <a:latin typeface="Arial"/>
                <a:ea typeface="Arial"/>
                <a:cs typeface="Arial"/>
                <a:sym typeface="Arial"/>
              </a:defRPr>
            </a:pPr>
            <a:r>
              <a:t>Awesome Job</a:t>
            </a:r>
            <a:endParaRPr sz="2400"/>
          </a:p>
          <a:p>
            <a:pPr algn="ctr" defTabSz="685800">
              <a:spcBef>
                <a:spcPts val="400"/>
              </a:spcBef>
              <a:defRPr sz="2000">
                <a:latin typeface="Arial"/>
                <a:ea typeface="Arial"/>
                <a:cs typeface="Arial"/>
                <a:sym typeface="Arial"/>
              </a:defRPr>
            </a:pPr>
            <a:r>
              <a:t>(Y’all don’t need memes anymore. You are professionals now.)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Title 1"/>
          <p:cNvSpPr/>
          <p:nvPr>
            <p:ph type="title"/>
          </p:nvPr>
        </p:nvSpPr>
        <p:spPr>
          <a:xfrm>
            <a:off x="304799" y="-1"/>
            <a:ext cx="5470528" cy="653856"/>
          </a:xfrm>
          <a:prstGeom prst="rect">
            <a:avLst/>
          </a:prstGeom>
        </p:spPr>
        <p:txBody>
          <a:bodyPr/>
          <a:lstStyle/>
          <a:p>
            <a:pPr/>
            <a:r>
              <a:t>Just Kidding.</a:t>
            </a:r>
          </a:p>
        </p:txBody>
      </p:sp>
      <p:pic>
        <p:nvPicPr>
          <p:cNvPr id="202" name="Picture 4" descr="Picture 4"/>
          <p:cNvPicPr>
            <a:picLocks noChangeAspect="0"/>
          </p:cNvPicPr>
          <p:nvPr/>
        </p:nvPicPr>
        <p:blipFill>
          <a:blip r:embed="rId2">
            <a:extLst/>
          </a:blip>
          <a:stretch>
            <a:fillRect/>
          </a:stretch>
        </p:blipFill>
        <p:spPr>
          <a:xfrm>
            <a:off x="1219200" y="838200"/>
            <a:ext cx="7144657" cy="53584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itle 1"/>
          <p:cNvSpPr/>
          <p:nvPr>
            <p:ph type="title"/>
          </p:nvPr>
        </p:nvSpPr>
        <p:spPr>
          <a:xfrm>
            <a:off x="304799" y="-1"/>
            <a:ext cx="5470528" cy="653856"/>
          </a:xfrm>
          <a:prstGeom prst="rect">
            <a:avLst/>
          </a:prstGeom>
        </p:spPr>
        <p:txBody>
          <a:bodyPr/>
          <a:lstStyle/>
          <a:p>
            <a:pPr/>
            <a:r>
              <a:t>The Clear Positives</a:t>
            </a:r>
          </a:p>
        </p:txBody>
      </p:sp>
      <p:sp>
        <p:nvSpPr>
          <p:cNvPr id="205" name="Content Placeholder 2"/>
          <p:cNvSpPr/>
          <p:nvPr/>
        </p:nvSpPr>
        <p:spPr>
          <a:xfrm>
            <a:off x="304800" y="838200"/>
            <a:ext cx="8229600" cy="64262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200">
                <a:latin typeface="Arial"/>
                <a:ea typeface="Arial"/>
                <a:cs typeface="Arial"/>
                <a:sym typeface="Arial"/>
              </a:defRPr>
            </a:pPr>
            <a:r>
              <a:t>(++) You stayed ambitious</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made smart decisions feature-wise</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demonstrated technical mastery </a:t>
            </a:r>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learned a </a:t>
            </a:r>
            <a:r>
              <a:rPr u="sng"/>
              <a:t>ton</a:t>
            </a:r>
            <a:r>
              <a:t> of learning on your own</a:t>
            </a:r>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closed-out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a:t>
            </a:r>
            <a:r>
              <a:rPr i="1"/>
              <a:t>dominated</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didn’t make excuses even when you had them.</a:t>
            </a:r>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Title 1"/>
          <p:cNvSpPr/>
          <p:nvPr>
            <p:ph type="title"/>
          </p:nvPr>
        </p:nvSpPr>
        <p:spPr>
          <a:xfrm>
            <a:off x="304799" y="-1"/>
            <a:ext cx="5470528" cy="653856"/>
          </a:xfrm>
          <a:prstGeom prst="rect">
            <a:avLst/>
          </a:prstGeom>
        </p:spPr>
        <p:txBody>
          <a:bodyPr/>
          <a:lstStyle/>
          <a:p>
            <a:pPr/>
            <a:r>
              <a:t>Advice For Next Time</a:t>
            </a:r>
          </a:p>
        </p:txBody>
      </p:sp>
      <p:sp>
        <p:nvSpPr>
          <p:cNvPr id="208" name="Content Placeholder 2"/>
          <p:cNvSpPr/>
          <p:nvPr/>
        </p:nvSpPr>
        <p:spPr>
          <a:xfrm>
            <a:off x="304800" y="838200"/>
            <a:ext cx="8229600" cy="6209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Always Start with Guns Blazing</a:t>
            </a:r>
            <a:br/>
            <a:r>
              <a:rPr b="0"/>
              <a:t>The first 30 seconds always count. Always come ready to impress. Show a demo. Say something interesting. </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Practice, Practice, Practice</a:t>
            </a:r>
            <a:br/>
            <a:r>
              <a:rPr b="0"/>
              <a:t>The difference between good speakers and weak ones is in the execution of minor details. Don’t get lost in transitions. Don’t get lost looking for your code.</a:t>
            </a:r>
          </a:p>
          <a:p>
            <a:pPr marL="457200" indent="-457200" defTabSz="685800">
              <a:spcBef>
                <a:spcPts val="500"/>
              </a:spcBef>
              <a:buSzPct val="100000"/>
              <a:buAutoNum type="arabicPeriod" startAt="2"/>
              <a:defRPr sz="2400">
                <a:latin typeface="Arial"/>
                <a:ea typeface="Arial"/>
                <a:cs typeface="Arial"/>
                <a:sym typeface="Arial"/>
              </a:defRPr>
            </a:pPr>
          </a:p>
          <a:p>
            <a:pPr marL="457200" indent="-457200" defTabSz="685800">
              <a:spcBef>
                <a:spcPts val="500"/>
              </a:spcBef>
              <a:buSzPct val="100000"/>
              <a:buAutoNum type="arabicPeriod" startAt="3"/>
              <a:defRPr b="1" sz="2400">
                <a:latin typeface="Arial"/>
                <a:ea typeface="Arial"/>
                <a:cs typeface="Arial"/>
                <a:sym typeface="Arial"/>
              </a:defRPr>
            </a:pPr>
            <a:r>
              <a:t>Don’t be afraid to take charge</a:t>
            </a:r>
            <a:br/>
            <a:r>
              <a:rPr b="0"/>
              <a:t>Learn to start being confident. Chime in when you can. Look for ways to lead in the groups you find yourself in. </a:t>
            </a:r>
            <a:br>
              <a:rPr b="0"/>
            </a:br>
            <a:br>
              <a:rPr b="0"/>
            </a:br>
          </a:p>
          <a:p>
            <a:pPr marL="457200" indent="-457200" defTabSz="685800">
              <a:spcBef>
                <a:spcPts val="500"/>
              </a:spcBef>
              <a:buSzPct val="100000"/>
              <a:buAutoNum type="arabicPeriod" startAt="3"/>
              <a:defRPr b="1" sz="2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Title 1"/>
          <p:cNvSpPr/>
          <p:nvPr>
            <p:ph type="title"/>
          </p:nvPr>
        </p:nvSpPr>
        <p:spPr>
          <a:xfrm>
            <a:off x="304799" y="-1"/>
            <a:ext cx="5470528" cy="653856"/>
          </a:xfrm>
          <a:prstGeom prst="rect">
            <a:avLst/>
          </a:prstGeom>
        </p:spPr>
        <p:txBody>
          <a:bodyPr/>
          <a:lstStyle/>
          <a:p>
            <a:pPr/>
            <a:r>
              <a:t>Next Steps</a:t>
            </a:r>
          </a:p>
        </p:txBody>
      </p:sp>
      <p:sp>
        <p:nvSpPr>
          <p:cNvPr id="211" name="Content Placeholder 2"/>
          <p:cNvSpPr/>
          <p:nvPr/>
        </p:nvSpPr>
        <p:spPr>
          <a:xfrm>
            <a:off x="304800" y="838200"/>
            <a:ext cx="8229600" cy="56349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Gif your GitHub Readme: </a:t>
            </a:r>
            <a:br/>
            <a:r>
              <a:rPr b="0"/>
              <a:t>Back-end projects like the ones you completed are harder to “see” for a recruiter. Throw in a Gif that flips through all the screens of your project. There are plenty of ways to record a video and convert it to Gif. </a:t>
            </a:r>
            <a:r>
              <a:rPr b="0" i="1"/>
              <a:t>This will look really </a:t>
            </a:r>
            <a:r>
              <a:rPr b="0" i="1" u="sng"/>
              <a:t>impressive</a:t>
            </a:r>
            <a:r>
              <a:rPr b="0"/>
              <a:t>.</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Create a Guest Login: </a:t>
            </a:r>
            <a:br/>
            <a:r>
              <a:rPr b="0"/>
              <a:t>Have a “dummy” Guest login to enter your application. Make it easily apparent on your readme.</a:t>
            </a:r>
            <a:br>
              <a:rPr b="0"/>
            </a:br>
          </a:p>
          <a:p>
            <a:pPr marL="457200" indent="-457200" defTabSz="685800">
              <a:spcBef>
                <a:spcPts val="500"/>
              </a:spcBef>
              <a:buSzPct val="100000"/>
              <a:buAutoNum type="arabicPeriod" startAt="2"/>
              <a:defRPr b="1" sz="2400">
                <a:latin typeface="Arial"/>
                <a:ea typeface="Arial"/>
                <a:cs typeface="Arial"/>
                <a:sym typeface="Arial"/>
              </a:defRPr>
            </a:pPr>
            <a:r>
              <a:t>Write a Tutorial:</a:t>
            </a:r>
            <a:br/>
            <a:r>
              <a:rPr b="0"/>
              <a:t>Pitch a tutorial to scotch.io if you used any unusual libraries. You will get $$$ and you will build credibility.</a:t>
            </a:r>
            <a:br>
              <a:rPr b="0"/>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Title 1"/>
          <p:cNvSpPr/>
          <p:nvPr>
            <p:ph type="title"/>
          </p:nvPr>
        </p:nvSpPr>
        <p:spPr>
          <a:xfrm>
            <a:off x="304799" y="-1"/>
            <a:ext cx="5470528" cy="653856"/>
          </a:xfrm>
          <a:prstGeom prst="rect">
            <a:avLst/>
          </a:prstGeom>
        </p:spPr>
        <p:txBody>
          <a:bodyPr/>
          <a:lstStyle/>
          <a:p>
            <a:pPr/>
            <a:r>
              <a:t>Next Steps</a:t>
            </a:r>
          </a:p>
        </p:txBody>
      </p:sp>
      <p:sp>
        <p:nvSpPr>
          <p:cNvPr id="214" name="Content Placeholder 2"/>
          <p:cNvSpPr/>
          <p:nvPr/>
        </p:nvSpPr>
        <p:spPr>
          <a:xfrm>
            <a:off x="304800" y="838200"/>
            <a:ext cx="8229600" cy="5279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4"/>
              <a:defRPr b="1" sz="2400">
                <a:latin typeface="Arial"/>
                <a:ea typeface="Arial"/>
                <a:cs typeface="Arial"/>
                <a:sym typeface="Arial"/>
              </a:defRPr>
            </a:pPr>
            <a:r>
              <a:t>List your Niche Skills on LinkedIn:</a:t>
            </a:r>
            <a:br/>
            <a:r>
              <a:rPr b="0"/>
              <a:t>All of you should be listing out Node, Express, SQL, Data Visualization, etc. on your Linkedin Pages. </a:t>
            </a:r>
            <a:br>
              <a:rPr b="0"/>
            </a:br>
          </a:p>
          <a:p>
            <a:pPr marL="457200" indent="-457200" defTabSz="685800">
              <a:spcBef>
                <a:spcPts val="500"/>
              </a:spcBef>
              <a:buSzPct val="100000"/>
              <a:buAutoNum type="arabicPeriod" startAt="4"/>
              <a:defRPr b="1" sz="2400">
                <a:latin typeface="Arial"/>
                <a:ea typeface="Arial"/>
                <a:cs typeface="Arial"/>
                <a:sym typeface="Arial"/>
              </a:defRPr>
            </a:pPr>
            <a:r>
              <a:t>List your Project on LinkedIn:</a:t>
            </a:r>
            <a:br/>
            <a:r>
              <a:rPr b="0"/>
              <a:t>If you don’t have a lot of tech experience on LinkedIn milk the project you created for all it’s worth – especially if it was really good. </a:t>
            </a:r>
          </a:p>
          <a:p>
            <a:pPr marL="457200" indent="-457200" defTabSz="685800">
              <a:spcBef>
                <a:spcPts val="500"/>
              </a:spcBef>
              <a:buSzPct val="100000"/>
              <a:buAutoNum type="arabicPeriod" startAt="4"/>
              <a:defRPr sz="2400">
                <a:latin typeface="Arial"/>
                <a:ea typeface="Arial"/>
                <a:cs typeface="Arial"/>
                <a:sym typeface="Arial"/>
              </a:defRPr>
            </a:pPr>
          </a:p>
          <a:p>
            <a:pPr marL="457200" indent="-457200" defTabSz="685800">
              <a:spcBef>
                <a:spcPts val="500"/>
              </a:spcBef>
              <a:buSzPct val="100000"/>
              <a:buAutoNum type="arabicPeriod" startAt="6"/>
              <a:defRPr b="1" sz="2400">
                <a:latin typeface="Arial"/>
                <a:ea typeface="Arial"/>
                <a:cs typeface="Arial"/>
                <a:sym typeface="Arial"/>
              </a:defRPr>
            </a:pPr>
            <a:r>
              <a:t>Consider Writing each Other Recommendations:</a:t>
            </a:r>
            <a:br/>
            <a:r>
              <a:rPr b="0"/>
              <a:t>I will remind you about this later as well… but consider writing recommendations for your group members and peers. Right now, you all are “students”, but you won’t be for long. Spread the credit!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Title 1"/>
          <p:cNvSpPr/>
          <p:nvPr>
            <p:ph type="title"/>
          </p:nvPr>
        </p:nvSpPr>
        <p:spPr>
          <a:xfrm>
            <a:off x="390606" y="2953542"/>
            <a:ext cx="8229601" cy="871859"/>
          </a:xfrm>
          <a:prstGeom prst="rect">
            <a:avLst/>
          </a:prstGeom>
        </p:spPr>
        <p:txBody>
          <a:bodyPr/>
          <a:lstStyle/>
          <a:p>
            <a:pPr/>
            <a:r>
              <a:t>Road Ahead…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